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9" r:id="rId2"/>
    <p:sldId id="257" r:id="rId3"/>
    <p:sldId id="260" r:id="rId4"/>
    <p:sldId id="270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85" r:id="rId15"/>
    <p:sldId id="28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61" r:id="rId25"/>
    <p:sldId id="262" r:id="rId26"/>
    <p:sldId id="263" r:id="rId27"/>
    <p:sldId id="258" r:id="rId28"/>
  </p:sldIdLst>
  <p:sldSz cx="9144000" cy="5143500" type="screen16x9"/>
  <p:notesSz cx="6858000" cy="9144000"/>
  <p:defaultTextStyle>
    <a:defPPr>
      <a:defRPr lang="it-IT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13" autoAdjust="0"/>
  </p:normalViewPr>
  <p:slideViewPr>
    <p:cSldViewPr snapToGrid="0" snapToObjects="1">
      <p:cViewPr>
        <p:scale>
          <a:sx n="100" d="100"/>
          <a:sy n="100" d="100"/>
        </p:scale>
        <p:origin x="504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801D-FE62-4793-9574-DC26EE53DA04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94A4C-11D7-41B0-ADB0-1B10CD8656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065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46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509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35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28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552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ext">
  <p:cSld name="Simple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4" name="Google Shape;64;p12"/>
          <p:cNvCxnSpPr/>
          <p:nvPr/>
        </p:nvCxnSpPr>
        <p:spPr>
          <a:xfrm>
            <a:off x="221876" y="477079"/>
            <a:ext cx="8612023" cy="0"/>
          </a:xfrm>
          <a:prstGeom prst="straightConnector1">
            <a:avLst/>
          </a:prstGeom>
          <a:noFill/>
          <a:ln w="12700" cap="flat" cmpd="sng">
            <a:solidFill>
              <a:srgbClr val="A5948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p12"/>
          <p:cNvSpPr txBox="1">
            <a:spLocks noGrp="1"/>
          </p:cNvSpPr>
          <p:nvPr>
            <p:ph type="body" idx="2"/>
          </p:nvPr>
        </p:nvSpPr>
        <p:spPr>
          <a:xfrm>
            <a:off x="168715" y="665757"/>
            <a:ext cx="8665184" cy="39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007" y="4761542"/>
            <a:ext cx="637393" cy="266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1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+ Text">
  <p:cSld name="Large image +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/>
          <p:nvPr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8"/>
          <p:cNvSpPr>
            <a:spLocks noGrp="1"/>
          </p:cNvSpPr>
          <p:nvPr>
            <p:ph type="pic" idx="2"/>
          </p:nvPr>
        </p:nvSpPr>
        <p:spPr>
          <a:xfrm>
            <a:off x="3200400" y="0"/>
            <a:ext cx="5943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body" idx="1"/>
          </p:nvPr>
        </p:nvSpPr>
        <p:spPr>
          <a:xfrm>
            <a:off x="170710" y="667063"/>
            <a:ext cx="2910116" cy="1843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body" idx="3"/>
          </p:nvPr>
        </p:nvSpPr>
        <p:spPr>
          <a:xfrm>
            <a:off x="168715" y="174134"/>
            <a:ext cx="2912111" cy="262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body" idx="4"/>
          </p:nvPr>
        </p:nvSpPr>
        <p:spPr>
          <a:xfrm>
            <a:off x="168715" y="2510852"/>
            <a:ext cx="2912111" cy="23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4" name="Google Shape;14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007" y="4761542"/>
            <a:ext cx="637393" cy="266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7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02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37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74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77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27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49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84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74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27F7F-348A-0446-8F53-29D6B84092AA}" type="datetimeFigureOut">
              <a:rPr lang="it-IT" smtClean="0"/>
              <a:t>25/10/2019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05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research.ngi.eu/" TargetMode="External"/><Relationship Id="rId3" Type="http://schemas.openxmlformats.org/officeDocument/2006/relationships/image" Target="../media/image48.jpeg"/><Relationship Id="rId7" Type="http://schemas.openxmlformats.org/officeDocument/2006/relationships/hyperlink" Target="https://www.ngi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ecodeproject.eu/" TargetMode="External"/><Relationship Id="rId11" Type="http://schemas.openxmlformats.org/officeDocument/2006/relationships/image" Target="../media/image3.emf"/><Relationship Id="rId5" Type="http://schemas.openxmlformats.org/officeDocument/2006/relationships/image" Target="../media/image50.png"/><Relationship Id="rId10" Type="http://schemas.openxmlformats.org/officeDocument/2006/relationships/hyperlink" Target="https://dcentproject.eu/" TargetMode="External"/><Relationship Id="rId4" Type="http://schemas.openxmlformats.org/officeDocument/2006/relationships/image" Target="../media/image49.png"/><Relationship Id="rId9" Type="http://schemas.openxmlformats.org/officeDocument/2006/relationships/hyperlink" Target="https://ngi.edgeryders.eu/i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25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A526004-BDC7-4649-9CB4-8AC63662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191"/>
            <a:ext cx="8229600" cy="857250"/>
          </a:xfrm>
        </p:spPr>
        <p:txBody>
          <a:bodyPr/>
          <a:lstStyle/>
          <a:p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Outstanding</a:t>
            </a:r>
            <a:r>
              <a:rPr lang="fr-FR" dirty="0"/>
              <a:t> Issues…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0C10E7C-B95C-4D3F-9A58-C7FAAB70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846059"/>
            <a:ext cx="2996315" cy="41302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611710E-F202-4E31-9D8F-D8C36493615B}"/>
              </a:ext>
            </a:extLst>
          </p:cNvPr>
          <p:cNvSpPr/>
          <p:nvPr/>
        </p:nvSpPr>
        <p:spPr>
          <a:xfrm>
            <a:off x="3198333" y="1232989"/>
            <a:ext cx="5945667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Links </a:t>
            </a:r>
            <a:r>
              <a:rPr lang="fr-FR" sz="2400" dirty="0" err="1"/>
              <a:t>between</a:t>
            </a:r>
            <a:r>
              <a:rPr lang="fr-FR" sz="2400" dirty="0"/>
              <a:t> public data and </a:t>
            </a:r>
            <a:r>
              <a:rPr lang="fr-FR" sz="2400" dirty="0" err="1"/>
              <a:t>personal</a:t>
            </a:r>
            <a:r>
              <a:rPr lang="fr-FR" sz="2400" dirty="0"/>
              <a:t> data ?</a:t>
            </a:r>
          </a:p>
          <a:p>
            <a:endParaRPr lang="fr-FR" sz="2400" dirty="0"/>
          </a:p>
          <a:p>
            <a:r>
              <a:rPr lang="en-US" sz="2400" dirty="0"/>
              <a:t>New licenses to address ethical issues ?</a:t>
            </a:r>
          </a:p>
          <a:p>
            <a:endParaRPr lang="en-US" sz="2400" dirty="0"/>
          </a:p>
          <a:p>
            <a:r>
              <a:rPr lang="en-US" sz="2400" dirty="0"/>
              <a:t>What reciprocity with market players ?</a:t>
            </a:r>
          </a:p>
          <a:p>
            <a:endParaRPr lang="en-US" sz="2400" dirty="0"/>
          </a:p>
          <a:p>
            <a:r>
              <a:rPr lang="en-US" sz="2400" dirty="0"/>
              <a:t>Which data regulation in “Smart Cities" ?</a:t>
            </a:r>
          </a:p>
          <a:p>
            <a:endParaRPr lang="en-US" sz="2400" dirty="0"/>
          </a:p>
          <a:p>
            <a:r>
              <a:rPr lang="en-US" sz="2400" dirty="0"/>
              <a:t>…</a:t>
            </a:r>
          </a:p>
          <a:p>
            <a:endParaRPr lang="en-US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5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2"/>
                </a:solidFill>
                <a:latin typeface="Abel"/>
                <a:cs typeface="Abel"/>
              </a:rPr>
              <a:t>Il contesto europeo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559747"/>
            <a:ext cx="8229601" cy="1512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 smtClean="0"/>
              <a:t>Marco </a:t>
            </a:r>
            <a:r>
              <a:rPr lang="it-IT" sz="2000" b="1" dirty="0"/>
              <a:t>Berlinguer </a:t>
            </a:r>
            <a:r>
              <a:rPr lang="it-IT" sz="2000" dirty="0"/>
              <a:t>- </a:t>
            </a:r>
            <a:r>
              <a:rPr lang="it-IT" sz="2000" dirty="0" err="1"/>
              <a:t>Escuela</a:t>
            </a:r>
            <a:r>
              <a:rPr lang="it-IT" sz="2000" dirty="0"/>
              <a:t> de </a:t>
            </a:r>
            <a:r>
              <a:rPr lang="it-IT" sz="2000" dirty="0" err="1"/>
              <a:t>los</a:t>
            </a:r>
            <a:r>
              <a:rPr lang="it-IT" sz="2000" dirty="0"/>
              <a:t> </a:t>
            </a:r>
            <a:r>
              <a:rPr lang="it-IT" sz="2000" dirty="0" err="1"/>
              <a:t>commons</a:t>
            </a:r>
            <a:r>
              <a:rPr lang="it-IT" sz="2000" dirty="0"/>
              <a:t> UAB Barcellona </a:t>
            </a:r>
            <a:r>
              <a:rPr lang="it-IT" sz="2000" dirty="0">
                <a:solidFill>
                  <a:schemeClr val="bg1"/>
                </a:solidFill>
              </a:rPr>
              <a:t>Spagna</a:t>
            </a:r>
          </a:p>
          <a:p>
            <a:pPr marL="0" indent="0" algn="ctr">
              <a:buNone/>
            </a:pPr>
            <a:endParaRPr lang="it-IT" sz="2100" dirty="0">
              <a:solidFill>
                <a:schemeClr val="bg1"/>
              </a:solidFill>
              <a:latin typeface="Abel"/>
              <a:cs typeface="Abel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2521964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457200" y="205920"/>
            <a:ext cx="82285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3300" b="0" strike="noStrike" spc="-1" dirty="0">
                <a:solidFill>
                  <a:schemeClr val="accent2"/>
                </a:solidFill>
                <a:latin typeface="Abel"/>
                <a:ea typeface="DejaVu Sans"/>
              </a:rPr>
              <a:t>Nuovi beni comuni</a:t>
            </a:r>
            <a:endParaRPr lang="es-ES" sz="33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457200" y="1200240"/>
            <a:ext cx="481248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Immagine 13"/>
          <p:cNvPicPr/>
          <p:nvPr/>
        </p:nvPicPr>
        <p:blipFill>
          <a:blip r:embed="rId2"/>
          <a:stretch/>
        </p:blipFill>
        <p:spPr>
          <a:xfrm>
            <a:off x="8124480" y="4263120"/>
            <a:ext cx="561240" cy="548280"/>
          </a:xfrm>
          <a:prstGeom prst="rect">
            <a:avLst/>
          </a:prstGeom>
          <a:ln>
            <a:noFill/>
          </a:ln>
        </p:spPr>
      </p:pic>
      <p:sp>
        <p:nvSpPr>
          <p:cNvPr id="237" name="CustomShape 3"/>
          <p:cNvSpPr/>
          <p:nvPr/>
        </p:nvSpPr>
        <p:spPr>
          <a:xfrm>
            <a:off x="5396400" y="1200240"/>
            <a:ext cx="217332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Immagine 237"/>
          <p:cNvPicPr/>
          <p:nvPr/>
        </p:nvPicPr>
        <p:blipFill>
          <a:blip r:embed="rId3"/>
          <a:stretch/>
        </p:blipFill>
        <p:spPr>
          <a:xfrm>
            <a:off x="167040" y="1428120"/>
            <a:ext cx="3990600" cy="2243880"/>
          </a:xfrm>
          <a:prstGeom prst="rect">
            <a:avLst/>
          </a:prstGeom>
          <a:ln>
            <a:noFill/>
          </a:ln>
        </p:spPr>
      </p:pic>
      <p:pic>
        <p:nvPicPr>
          <p:cNvPr id="239" name="Immagine 238"/>
          <p:cNvPicPr/>
          <p:nvPr/>
        </p:nvPicPr>
        <p:blipFill>
          <a:blip r:embed="rId4"/>
          <a:stretch/>
        </p:blipFill>
        <p:spPr>
          <a:xfrm>
            <a:off x="144000" y="2387880"/>
            <a:ext cx="4013640" cy="1944000"/>
          </a:xfrm>
          <a:prstGeom prst="rect">
            <a:avLst/>
          </a:prstGeom>
          <a:ln>
            <a:noFill/>
          </a:ln>
        </p:spPr>
      </p:pic>
      <p:pic>
        <p:nvPicPr>
          <p:cNvPr id="240" name="Immagine 239"/>
          <p:cNvPicPr/>
          <p:nvPr/>
        </p:nvPicPr>
        <p:blipFill>
          <a:blip r:embed="rId5"/>
          <a:stretch/>
        </p:blipFill>
        <p:spPr>
          <a:xfrm>
            <a:off x="4217760" y="1296000"/>
            <a:ext cx="4710240" cy="352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0684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457200" y="205920"/>
            <a:ext cx="82285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3300" b="0" strike="noStrike" spc="-1" dirty="0">
                <a:solidFill>
                  <a:schemeClr val="accent2"/>
                </a:solidFill>
                <a:latin typeface="Abel"/>
                <a:ea typeface="DejaVu Sans"/>
              </a:rPr>
              <a:t>Microsoft vs Linux</a:t>
            </a:r>
            <a:endParaRPr lang="es-ES" sz="33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57200" y="1200240"/>
            <a:ext cx="481248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3" name="Immagine 13"/>
          <p:cNvPicPr/>
          <p:nvPr/>
        </p:nvPicPr>
        <p:blipFill>
          <a:blip r:embed="rId2"/>
          <a:stretch/>
        </p:blipFill>
        <p:spPr>
          <a:xfrm>
            <a:off x="8124480" y="4263120"/>
            <a:ext cx="561240" cy="548280"/>
          </a:xfrm>
          <a:prstGeom prst="rect">
            <a:avLst/>
          </a:prstGeom>
          <a:ln>
            <a:noFill/>
          </a:ln>
        </p:spPr>
      </p:pic>
      <p:sp>
        <p:nvSpPr>
          <p:cNvPr id="244" name="CustomShape 3"/>
          <p:cNvSpPr/>
          <p:nvPr/>
        </p:nvSpPr>
        <p:spPr>
          <a:xfrm>
            <a:off x="5396400" y="1200240"/>
            <a:ext cx="217332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Immagine 244"/>
          <p:cNvPicPr/>
          <p:nvPr/>
        </p:nvPicPr>
        <p:blipFill>
          <a:blip r:embed="rId3"/>
          <a:stretch/>
        </p:blipFill>
        <p:spPr>
          <a:xfrm>
            <a:off x="792000" y="1584000"/>
            <a:ext cx="3659760" cy="1369440"/>
          </a:xfrm>
          <a:prstGeom prst="rect">
            <a:avLst/>
          </a:prstGeom>
          <a:ln>
            <a:noFill/>
          </a:ln>
        </p:spPr>
      </p:pic>
      <p:pic>
        <p:nvPicPr>
          <p:cNvPr id="246" name="Immagine 245"/>
          <p:cNvPicPr/>
          <p:nvPr/>
        </p:nvPicPr>
        <p:blipFill>
          <a:blip r:embed="rId4"/>
          <a:stretch/>
        </p:blipFill>
        <p:spPr>
          <a:xfrm>
            <a:off x="5472000" y="2304000"/>
            <a:ext cx="3168000" cy="1955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0908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457200" y="1072695"/>
            <a:ext cx="82285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1" strike="noStrike" spc="-1" dirty="0">
                <a:solidFill>
                  <a:schemeClr val="accent2"/>
                </a:solidFill>
                <a:latin typeface="Arial"/>
                <a:ea typeface="DejaVu Sans"/>
              </a:rPr>
              <a:t>Diffusione di movimenti e di approcci alla proprietà emulativi  </a:t>
            </a:r>
            <a:endParaRPr lang="es-ES" sz="2650" b="1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Software 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Contenuti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Reti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Hardware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Dati</a:t>
            </a:r>
            <a:endParaRPr lang="es-ES" sz="2650" b="0" strike="noStrike" spc="-1" dirty="0"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457200" y="1200240"/>
            <a:ext cx="481248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9" name="Immagine 13"/>
          <p:cNvPicPr/>
          <p:nvPr/>
        </p:nvPicPr>
        <p:blipFill>
          <a:blip r:embed="rId2"/>
          <a:stretch/>
        </p:blipFill>
        <p:spPr>
          <a:xfrm>
            <a:off x="8124480" y="4263120"/>
            <a:ext cx="561240" cy="548280"/>
          </a:xfrm>
          <a:prstGeom prst="rect">
            <a:avLst/>
          </a:prstGeom>
          <a:ln>
            <a:noFill/>
          </a:ln>
        </p:spPr>
      </p:pic>
      <p:sp>
        <p:nvSpPr>
          <p:cNvPr id="250" name="CustomShape 3"/>
          <p:cNvSpPr/>
          <p:nvPr/>
        </p:nvSpPr>
        <p:spPr>
          <a:xfrm>
            <a:off x="5396400" y="1200240"/>
            <a:ext cx="217332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2342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magine 250"/>
          <p:cNvPicPr/>
          <p:nvPr/>
        </p:nvPicPr>
        <p:blipFill>
          <a:blip r:embed="rId2"/>
          <a:stretch/>
        </p:blipFill>
        <p:spPr>
          <a:xfrm>
            <a:off x="196200" y="2890440"/>
            <a:ext cx="3221280" cy="1359000"/>
          </a:xfrm>
          <a:prstGeom prst="rect">
            <a:avLst/>
          </a:prstGeom>
          <a:ln>
            <a:noFill/>
          </a:ln>
        </p:spPr>
      </p:pic>
      <p:pic>
        <p:nvPicPr>
          <p:cNvPr id="252" name="Immagine 251"/>
          <p:cNvPicPr/>
          <p:nvPr/>
        </p:nvPicPr>
        <p:blipFill>
          <a:blip r:embed="rId3"/>
          <a:stretch/>
        </p:blipFill>
        <p:spPr>
          <a:xfrm>
            <a:off x="3949200" y="3475440"/>
            <a:ext cx="4672080" cy="1570680"/>
          </a:xfrm>
          <a:prstGeom prst="rect">
            <a:avLst/>
          </a:prstGeom>
          <a:ln>
            <a:noFill/>
          </a:ln>
        </p:spPr>
      </p:pic>
      <p:pic>
        <p:nvPicPr>
          <p:cNvPr id="253" name="Immagine 252"/>
          <p:cNvPicPr/>
          <p:nvPr/>
        </p:nvPicPr>
        <p:blipFill>
          <a:blip r:embed="rId4"/>
          <a:stretch/>
        </p:blipFill>
        <p:spPr>
          <a:xfrm>
            <a:off x="1009080" y="2204640"/>
            <a:ext cx="2583360" cy="1088640"/>
          </a:xfrm>
          <a:prstGeom prst="rect">
            <a:avLst/>
          </a:prstGeom>
          <a:ln>
            <a:noFill/>
          </a:ln>
        </p:spPr>
      </p:pic>
      <p:pic>
        <p:nvPicPr>
          <p:cNvPr id="254" name="Immagine 253"/>
          <p:cNvPicPr/>
          <p:nvPr/>
        </p:nvPicPr>
        <p:blipFill>
          <a:blip r:embed="rId5"/>
          <a:stretch/>
        </p:blipFill>
        <p:spPr>
          <a:xfrm>
            <a:off x="5682240" y="77760"/>
            <a:ext cx="3258360" cy="1832760"/>
          </a:xfrm>
          <a:prstGeom prst="rect">
            <a:avLst/>
          </a:prstGeom>
          <a:ln>
            <a:noFill/>
          </a:ln>
        </p:spPr>
      </p:pic>
      <p:pic>
        <p:nvPicPr>
          <p:cNvPr id="255" name="Immagine 254"/>
          <p:cNvPicPr/>
          <p:nvPr/>
        </p:nvPicPr>
        <p:blipFill>
          <a:blip r:embed="rId6"/>
          <a:stretch/>
        </p:blipFill>
        <p:spPr>
          <a:xfrm>
            <a:off x="5486400" y="2008800"/>
            <a:ext cx="3314880" cy="1398960"/>
          </a:xfrm>
          <a:prstGeom prst="rect">
            <a:avLst/>
          </a:prstGeom>
          <a:ln>
            <a:noFill/>
          </a:ln>
        </p:spPr>
      </p:pic>
      <p:pic>
        <p:nvPicPr>
          <p:cNvPr id="256" name="Imagen 4"/>
          <p:cNvPicPr/>
          <p:nvPr/>
        </p:nvPicPr>
        <p:blipFill>
          <a:blip r:embed="rId7"/>
          <a:srcRect l="4224" t="22132" r="1771" b="21647"/>
          <a:stretch/>
        </p:blipFill>
        <p:spPr>
          <a:xfrm>
            <a:off x="261000" y="196200"/>
            <a:ext cx="4245480" cy="1791000"/>
          </a:xfrm>
          <a:prstGeom prst="rect">
            <a:avLst/>
          </a:prstGeom>
          <a:ln>
            <a:noFill/>
          </a:ln>
        </p:spPr>
      </p:pic>
      <p:pic>
        <p:nvPicPr>
          <p:cNvPr id="257" name="Immagine 256"/>
          <p:cNvPicPr/>
          <p:nvPr/>
        </p:nvPicPr>
        <p:blipFill>
          <a:blip r:embed="rId8"/>
          <a:stretch/>
        </p:blipFill>
        <p:spPr>
          <a:xfrm>
            <a:off x="3984120" y="279000"/>
            <a:ext cx="2166480" cy="1386720"/>
          </a:xfrm>
          <a:prstGeom prst="rect">
            <a:avLst/>
          </a:prstGeom>
          <a:ln>
            <a:noFill/>
          </a:ln>
        </p:spPr>
      </p:pic>
      <p:pic>
        <p:nvPicPr>
          <p:cNvPr id="258" name="Imagen 5"/>
          <p:cNvPicPr/>
          <p:nvPr/>
        </p:nvPicPr>
        <p:blipFill>
          <a:blip r:embed="rId9"/>
          <a:stretch/>
        </p:blipFill>
        <p:spPr>
          <a:xfrm>
            <a:off x="3042000" y="1605600"/>
            <a:ext cx="1007280" cy="383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4889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magine 258"/>
          <p:cNvPicPr/>
          <p:nvPr/>
        </p:nvPicPr>
        <p:blipFill>
          <a:blip r:embed="rId2"/>
          <a:stretch/>
        </p:blipFill>
        <p:spPr>
          <a:xfrm>
            <a:off x="3156840" y="3009960"/>
            <a:ext cx="2903040" cy="972000"/>
          </a:xfrm>
          <a:prstGeom prst="rect">
            <a:avLst/>
          </a:prstGeom>
          <a:ln>
            <a:noFill/>
          </a:ln>
        </p:spPr>
      </p:pic>
      <p:pic>
        <p:nvPicPr>
          <p:cNvPr id="260" name="Immagine 259"/>
          <p:cNvPicPr/>
          <p:nvPr/>
        </p:nvPicPr>
        <p:blipFill>
          <a:blip r:embed="rId3"/>
          <a:stretch/>
        </p:blipFill>
        <p:spPr>
          <a:xfrm>
            <a:off x="4077720" y="682200"/>
            <a:ext cx="4882680" cy="2061000"/>
          </a:xfrm>
          <a:prstGeom prst="rect">
            <a:avLst/>
          </a:prstGeom>
          <a:ln>
            <a:noFill/>
          </a:ln>
        </p:spPr>
      </p:pic>
      <p:pic>
        <p:nvPicPr>
          <p:cNvPr id="261" name="Immagine 260"/>
          <p:cNvPicPr/>
          <p:nvPr/>
        </p:nvPicPr>
        <p:blipFill>
          <a:blip r:embed="rId4"/>
          <a:stretch/>
        </p:blipFill>
        <p:spPr>
          <a:xfrm>
            <a:off x="130680" y="1224360"/>
            <a:ext cx="4665600" cy="1289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3114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magine 261"/>
          <p:cNvPicPr/>
          <p:nvPr/>
        </p:nvPicPr>
        <p:blipFill>
          <a:blip r:embed="rId2"/>
          <a:stretch/>
        </p:blipFill>
        <p:spPr>
          <a:xfrm>
            <a:off x="4464000" y="803160"/>
            <a:ext cx="4248000" cy="2058840"/>
          </a:xfrm>
          <a:prstGeom prst="rect">
            <a:avLst/>
          </a:prstGeom>
          <a:ln>
            <a:noFill/>
          </a:ln>
        </p:spPr>
      </p:pic>
      <p:pic>
        <p:nvPicPr>
          <p:cNvPr id="263" name="Immagine 262"/>
          <p:cNvPicPr/>
          <p:nvPr/>
        </p:nvPicPr>
        <p:blipFill>
          <a:blip r:embed="rId3"/>
          <a:stretch/>
        </p:blipFill>
        <p:spPr>
          <a:xfrm>
            <a:off x="871200" y="1007280"/>
            <a:ext cx="2656800" cy="4104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7956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magine 263"/>
          <p:cNvPicPr/>
          <p:nvPr/>
        </p:nvPicPr>
        <p:blipFill>
          <a:blip r:embed="rId2"/>
          <a:stretch/>
        </p:blipFill>
        <p:spPr>
          <a:xfrm>
            <a:off x="3379320" y="1638720"/>
            <a:ext cx="1713240" cy="419400"/>
          </a:xfrm>
          <a:prstGeom prst="rect">
            <a:avLst/>
          </a:prstGeom>
          <a:ln>
            <a:noFill/>
          </a:ln>
        </p:spPr>
      </p:pic>
      <p:pic>
        <p:nvPicPr>
          <p:cNvPr id="265" name="Immagine 264"/>
          <p:cNvPicPr/>
          <p:nvPr/>
        </p:nvPicPr>
        <p:blipFill>
          <a:blip r:embed="rId3"/>
          <a:stretch/>
        </p:blipFill>
        <p:spPr>
          <a:xfrm>
            <a:off x="1224000" y="600840"/>
            <a:ext cx="1442880" cy="587880"/>
          </a:xfrm>
          <a:prstGeom prst="rect">
            <a:avLst/>
          </a:prstGeom>
          <a:ln>
            <a:noFill/>
          </a:ln>
        </p:spPr>
      </p:pic>
      <p:pic>
        <p:nvPicPr>
          <p:cNvPr id="266" name="Immagine 265"/>
          <p:cNvPicPr/>
          <p:nvPr/>
        </p:nvPicPr>
        <p:blipFill>
          <a:blip r:embed="rId4"/>
          <a:stretch/>
        </p:blipFill>
        <p:spPr>
          <a:xfrm>
            <a:off x="2688480" y="600840"/>
            <a:ext cx="3434040" cy="872640"/>
          </a:xfrm>
          <a:prstGeom prst="rect">
            <a:avLst/>
          </a:prstGeom>
          <a:ln>
            <a:noFill/>
          </a:ln>
        </p:spPr>
      </p:pic>
      <p:pic>
        <p:nvPicPr>
          <p:cNvPr id="267" name="Immagine 266"/>
          <p:cNvPicPr/>
          <p:nvPr/>
        </p:nvPicPr>
        <p:blipFill>
          <a:blip r:embed="rId5"/>
          <a:stretch/>
        </p:blipFill>
        <p:spPr>
          <a:xfrm>
            <a:off x="2922120" y="2238840"/>
            <a:ext cx="2939040" cy="312480"/>
          </a:xfrm>
          <a:prstGeom prst="rect">
            <a:avLst/>
          </a:prstGeom>
          <a:ln>
            <a:noFill/>
          </a:ln>
        </p:spPr>
      </p:pic>
      <p:pic>
        <p:nvPicPr>
          <p:cNvPr id="268" name="Immagine 267"/>
          <p:cNvPicPr/>
          <p:nvPr/>
        </p:nvPicPr>
        <p:blipFill>
          <a:blip r:embed="rId6"/>
          <a:stretch/>
        </p:blipFill>
        <p:spPr>
          <a:xfrm>
            <a:off x="1289520" y="1406880"/>
            <a:ext cx="2042280" cy="605520"/>
          </a:xfrm>
          <a:prstGeom prst="rect">
            <a:avLst/>
          </a:prstGeom>
          <a:ln>
            <a:noFill/>
          </a:ln>
        </p:spPr>
      </p:pic>
      <p:pic>
        <p:nvPicPr>
          <p:cNvPr id="269" name="Immagine 268"/>
          <p:cNvPicPr/>
          <p:nvPr/>
        </p:nvPicPr>
        <p:blipFill>
          <a:blip r:embed="rId7"/>
          <a:stretch/>
        </p:blipFill>
        <p:spPr>
          <a:xfrm>
            <a:off x="1354680" y="2069640"/>
            <a:ext cx="1183320" cy="628560"/>
          </a:xfrm>
          <a:prstGeom prst="rect">
            <a:avLst/>
          </a:prstGeom>
          <a:ln>
            <a:noFill/>
          </a:ln>
        </p:spPr>
      </p:pic>
      <p:pic>
        <p:nvPicPr>
          <p:cNvPr id="270" name="Immagine 269"/>
          <p:cNvPicPr/>
          <p:nvPr/>
        </p:nvPicPr>
        <p:blipFill>
          <a:blip r:embed="rId8"/>
          <a:stretch/>
        </p:blipFill>
        <p:spPr>
          <a:xfrm>
            <a:off x="3640680" y="2639880"/>
            <a:ext cx="1763640" cy="744120"/>
          </a:xfrm>
          <a:prstGeom prst="rect">
            <a:avLst/>
          </a:prstGeom>
          <a:ln>
            <a:noFill/>
          </a:ln>
        </p:spPr>
      </p:pic>
      <p:pic>
        <p:nvPicPr>
          <p:cNvPr id="271" name="Immagine 270"/>
          <p:cNvPicPr/>
          <p:nvPr/>
        </p:nvPicPr>
        <p:blipFill>
          <a:blip r:embed="rId9"/>
          <a:stretch/>
        </p:blipFill>
        <p:spPr>
          <a:xfrm>
            <a:off x="1550520" y="2649240"/>
            <a:ext cx="1680480" cy="56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525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magine 271"/>
          <p:cNvPicPr/>
          <p:nvPr/>
        </p:nvPicPr>
        <p:blipFill>
          <a:blip r:embed="rId2"/>
          <a:stretch/>
        </p:blipFill>
        <p:spPr>
          <a:xfrm>
            <a:off x="4506120" y="2863440"/>
            <a:ext cx="2167560" cy="425880"/>
          </a:xfrm>
          <a:prstGeom prst="rect">
            <a:avLst/>
          </a:prstGeom>
          <a:ln>
            <a:noFill/>
          </a:ln>
        </p:spPr>
      </p:pic>
      <p:pic>
        <p:nvPicPr>
          <p:cNvPr id="273" name="Immagine 272"/>
          <p:cNvPicPr/>
          <p:nvPr/>
        </p:nvPicPr>
        <p:blipFill>
          <a:blip r:embed="rId3"/>
          <a:stretch/>
        </p:blipFill>
        <p:spPr>
          <a:xfrm>
            <a:off x="2415960" y="342720"/>
            <a:ext cx="1973160" cy="832680"/>
          </a:xfrm>
          <a:prstGeom prst="rect">
            <a:avLst/>
          </a:prstGeom>
          <a:ln>
            <a:noFill/>
          </a:ln>
        </p:spPr>
      </p:pic>
      <p:pic>
        <p:nvPicPr>
          <p:cNvPr id="274" name="Immagine 273"/>
          <p:cNvPicPr/>
          <p:nvPr/>
        </p:nvPicPr>
        <p:blipFill>
          <a:blip r:embed="rId4"/>
          <a:stretch/>
        </p:blipFill>
        <p:spPr>
          <a:xfrm>
            <a:off x="4506120" y="553680"/>
            <a:ext cx="2286000" cy="964800"/>
          </a:xfrm>
          <a:prstGeom prst="rect">
            <a:avLst/>
          </a:prstGeom>
          <a:ln>
            <a:noFill/>
          </a:ln>
        </p:spPr>
      </p:pic>
      <p:pic>
        <p:nvPicPr>
          <p:cNvPr id="275" name="Immagine 274"/>
          <p:cNvPicPr/>
          <p:nvPr/>
        </p:nvPicPr>
        <p:blipFill>
          <a:blip r:embed="rId5"/>
          <a:stretch/>
        </p:blipFill>
        <p:spPr>
          <a:xfrm>
            <a:off x="2415960" y="1322640"/>
            <a:ext cx="1299600" cy="649800"/>
          </a:xfrm>
          <a:prstGeom prst="rect">
            <a:avLst/>
          </a:prstGeom>
          <a:ln>
            <a:noFill/>
          </a:ln>
        </p:spPr>
      </p:pic>
      <p:pic>
        <p:nvPicPr>
          <p:cNvPr id="276" name="Immagine 275"/>
          <p:cNvPicPr/>
          <p:nvPr/>
        </p:nvPicPr>
        <p:blipFill>
          <a:blip r:embed="rId6"/>
          <a:stretch/>
        </p:blipFill>
        <p:spPr>
          <a:xfrm>
            <a:off x="4767480" y="2155320"/>
            <a:ext cx="1765440" cy="587880"/>
          </a:xfrm>
          <a:prstGeom prst="rect">
            <a:avLst/>
          </a:prstGeom>
          <a:ln>
            <a:noFill/>
          </a:ln>
        </p:spPr>
      </p:pic>
      <p:pic>
        <p:nvPicPr>
          <p:cNvPr id="277" name="Immagine 276"/>
          <p:cNvPicPr/>
          <p:nvPr/>
        </p:nvPicPr>
        <p:blipFill>
          <a:blip r:embed="rId7"/>
          <a:stretch/>
        </p:blipFill>
        <p:spPr>
          <a:xfrm>
            <a:off x="2285640" y="2285640"/>
            <a:ext cx="1649160" cy="800280"/>
          </a:xfrm>
          <a:prstGeom prst="rect">
            <a:avLst/>
          </a:prstGeom>
          <a:ln>
            <a:noFill/>
          </a:ln>
        </p:spPr>
      </p:pic>
      <p:pic>
        <p:nvPicPr>
          <p:cNvPr id="278" name="Immagine 277"/>
          <p:cNvPicPr/>
          <p:nvPr/>
        </p:nvPicPr>
        <p:blipFill>
          <a:blip r:embed="rId8"/>
          <a:stretch/>
        </p:blipFill>
        <p:spPr>
          <a:xfrm>
            <a:off x="3853080" y="1567440"/>
            <a:ext cx="1279080" cy="538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0950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I dati digitali come beni comuni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Un confronto tra visioni ed esperienze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508372"/>
            <a:ext cx="8049802" cy="28238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Apertura lavori </a:t>
            </a:r>
          </a:p>
          <a:p>
            <a:pPr marL="0" indent="0" algn="ctr">
              <a:buNone/>
            </a:pPr>
            <a:r>
              <a:rPr lang="it-IT" sz="2000" b="1" dirty="0"/>
              <a:t>Matteo Lepore</a:t>
            </a:r>
            <a:r>
              <a:rPr lang="it-IT" sz="2000" dirty="0"/>
              <a:t> Assessore Comune di Bologna</a:t>
            </a:r>
          </a:p>
          <a:p>
            <a:pPr marL="0" indent="0" algn="ctr">
              <a:buNone/>
            </a:pPr>
            <a:r>
              <a:rPr lang="it-IT" sz="2000" b="1" dirty="0"/>
              <a:t>Dimitri Tartari</a:t>
            </a:r>
            <a:r>
              <a:rPr lang="it-IT" sz="2000" dirty="0"/>
              <a:t> Agenda Digitale Emilia Romagna</a:t>
            </a:r>
          </a:p>
          <a:p>
            <a:pPr marL="0" indent="0" algn="ctr">
              <a:buNone/>
            </a:pP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Introduzione ai lavori </a:t>
            </a:r>
          </a:p>
          <a:p>
            <a:pPr marL="0" indent="0" algn="ctr">
              <a:buNone/>
            </a:pPr>
            <a:r>
              <a:rPr lang="it-IT" sz="2000" b="1" dirty="0"/>
              <a:t>Daniela </a:t>
            </a:r>
            <a:r>
              <a:rPr lang="it-IT" sz="2000" b="1" dirty="0" err="1"/>
              <a:t>Ciaffi</a:t>
            </a:r>
            <a:r>
              <a:rPr lang="it-IT" sz="2000" dirty="0"/>
              <a:t> </a:t>
            </a:r>
            <a:r>
              <a:rPr lang="it-IT" sz="2000" dirty="0" err="1"/>
              <a:t>Labsus</a:t>
            </a: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4239522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magine 278"/>
          <p:cNvPicPr/>
          <p:nvPr/>
        </p:nvPicPr>
        <p:blipFill>
          <a:blip r:embed="rId2"/>
          <a:stretch/>
        </p:blipFill>
        <p:spPr>
          <a:xfrm>
            <a:off x="216000" y="576000"/>
            <a:ext cx="4585680" cy="354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6040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57200" y="1044120"/>
            <a:ext cx="82285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1" strike="noStrike" spc="-1" dirty="0">
                <a:solidFill>
                  <a:schemeClr val="accent2"/>
                </a:solidFill>
                <a:latin typeface="Arial"/>
                <a:ea typeface="DejaVu Sans"/>
              </a:rPr>
              <a:t>Controllo e incentivi</a:t>
            </a:r>
            <a:endParaRPr lang="es-ES" sz="2650" b="1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Mercato regolato a gestione cooperativa (vs individuale, impresa, pubblico)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Compensazioni individuali non monetarie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(servizi, donazioni collettive…)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latin typeface="Arial"/>
                <a:ea typeface="DejaVu Sans"/>
              </a:rPr>
              <a:t>Cessione condizionata, distribuzione benefici, accesso in base a condizioni economiche variabili </a:t>
            </a:r>
            <a:endParaRPr lang="es-ES" sz="2650" b="0" strike="noStrike" spc="-1" dirty="0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457200" y="1200240"/>
            <a:ext cx="481248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2" name="Immagine 13"/>
          <p:cNvPicPr/>
          <p:nvPr/>
        </p:nvPicPr>
        <p:blipFill>
          <a:blip r:embed="rId2"/>
          <a:stretch/>
        </p:blipFill>
        <p:spPr>
          <a:xfrm>
            <a:off x="8124480" y="4263120"/>
            <a:ext cx="561240" cy="548280"/>
          </a:xfrm>
          <a:prstGeom prst="rect">
            <a:avLst/>
          </a:prstGeom>
          <a:ln>
            <a:noFill/>
          </a:ln>
        </p:spPr>
      </p:pic>
      <p:sp>
        <p:nvSpPr>
          <p:cNvPr id="283" name="CustomShape 3"/>
          <p:cNvSpPr/>
          <p:nvPr/>
        </p:nvSpPr>
        <p:spPr>
          <a:xfrm>
            <a:off x="5396400" y="1200240"/>
            <a:ext cx="217332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2656774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magine 283"/>
          <p:cNvPicPr/>
          <p:nvPr/>
        </p:nvPicPr>
        <p:blipFill>
          <a:blip r:embed="rId2"/>
          <a:stretch/>
        </p:blipFill>
        <p:spPr>
          <a:xfrm>
            <a:off x="4941360" y="112320"/>
            <a:ext cx="3266640" cy="1399680"/>
          </a:xfrm>
          <a:prstGeom prst="rect">
            <a:avLst/>
          </a:prstGeom>
          <a:ln>
            <a:noFill/>
          </a:ln>
        </p:spPr>
      </p:pic>
      <p:pic>
        <p:nvPicPr>
          <p:cNvPr id="285" name="Immagine 284"/>
          <p:cNvPicPr/>
          <p:nvPr/>
        </p:nvPicPr>
        <p:blipFill>
          <a:blip r:embed="rId3"/>
          <a:stretch/>
        </p:blipFill>
        <p:spPr>
          <a:xfrm>
            <a:off x="360000" y="2304000"/>
            <a:ext cx="4464000" cy="2512080"/>
          </a:xfrm>
          <a:prstGeom prst="rect">
            <a:avLst/>
          </a:prstGeom>
          <a:ln>
            <a:noFill/>
          </a:ln>
        </p:spPr>
      </p:pic>
      <p:pic>
        <p:nvPicPr>
          <p:cNvPr id="4" name="Immagine 13"/>
          <p:cNvPicPr/>
          <p:nvPr/>
        </p:nvPicPr>
        <p:blipFill>
          <a:blip r:embed="rId4"/>
          <a:stretch/>
        </p:blipFill>
        <p:spPr>
          <a:xfrm>
            <a:off x="8124480" y="4263120"/>
            <a:ext cx="561240" cy="548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9475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457200" y="205920"/>
            <a:ext cx="82285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Controllo e incentivi come sovranitá e commons </a:t>
            </a: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solidFill>
                  <a:schemeClr val="accent2"/>
                </a:solidFill>
                <a:latin typeface="Arial"/>
                <a:ea typeface="DejaVu Sans"/>
              </a:rPr>
              <a:t>Decidim + Blockchain</a:t>
            </a: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solidFill>
                  <a:schemeClr val="accent2"/>
                </a:solidFill>
                <a:latin typeface="Arial"/>
                <a:ea typeface="DejaVu Sans"/>
              </a:rPr>
              <a:t>Anonimato e certificazione </a:t>
            </a: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solidFill>
                  <a:schemeClr val="accent2"/>
                </a:solidFill>
                <a:latin typeface="Arial"/>
                <a:ea typeface="DejaVu Sans"/>
              </a:rPr>
              <a:t>Decisioni e benefici collettivi </a:t>
            </a: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solidFill>
                  <a:schemeClr val="accent2"/>
                </a:solidFill>
                <a:latin typeface="Arial"/>
                <a:ea typeface="DejaVu Sans"/>
              </a:rPr>
              <a:t>Archivio dati personali </a:t>
            </a: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650" b="0" strike="noStrike" spc="-1" dirty="0">
                <a:solidFill>
                  <a:schemeClr val="accent2"/>
                </a:solidFill>
                <a:latin typeface="Arial"/>
                <a:ea typeface="DejaVu Sans"/>
              </a:rPr>
              <a:t>Smart Rules  </a:t>
            </a:r>
            <a:endParaRPr lang="es-ES" sz="265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457200" y="1200240"/>
            <a:ext cx="481248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8" name="Immagine 13"/>
          <p:cNvPicPr/>
          <p:nvPr/>
        </p:nvPicPr>
        <p:blipFill>
          <a:blip r:embed="rId2"/>
          <a:stretch/>
        </p:blipFill>
        <p:spPr>
          <a:xfrm>
            <a:off x="8124480" y="4263120"/>
            <a:ext cx="561240" cy="548280"/>
          </a:xfrm>
          <a:prstGeom prst="rect">
            <a:avLst/>
          </a:prstGeom>
          <a:ln>
            <a:noFill/>
          </a:ln>
        </p:spPr>
      </p:pic>
      <p:sp>
        <p:nvSpPr>
          <p:cNvPr id="289" name="CustomShape 3"/>
          <p:cNvSpPr/>
          <p:nvPr/>
        </p:nvSpPr>
        <p:spPr>
          <a:xfrm>
            <a:off x="5396400" y="1200240"/>
            <a:ext cx="2173320" cy="28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8496438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Tavola Rotonda </a:t>
            </a:r>
            <a:r>
              <a:rPr lang="it-IT" b="1" dirty="0"/>
              <a:t>Lo scenario nazionale</a:t>
            </a:r>
            <a:endParaRPr lang="it-IT" dirty="0">
              <a:solidFill>
                <a:schemeClr val="bg1"/>
              </a:solidFill>
              <a:latin typeface="Abel"/>
              <a:cs typeface="Abel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559747"/>
            <a:ext cx="8229601" cy="2601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 err="1"/>
              <a:t>Bertram</a:t>
            </a:r>
            <a:r>
              <a:rPr lang="it-IT" sz="2000" b="1" dirty="0"/>
              <a:t> </a:t>
            </a:r>
            <a:r>
              <a:rPr lang="it-IT" sz="2000" b="1" dirty="0" err="1"/>
              <a:t>Niessen</a:t>
            </a:r>
            <a:r>
              <a:rPr lang="it-IT" sz="2000" dirty="0"/>
              <a:t> - Che Fare</a:t>
            </a:r>
          </a:p>
          <a:p>
            <a:pPr marL="0" indent="0" algn="ctr">
              <a:buNone/>
            </a:pPr>
            <a:r>
              <a:rPr lang="it-IT" sz="2000" b="1" dirty="0"/>
              <a:t>Simona Bielli</a:t>
            </a:r>
            <a:r>
              <a:rPr lang="it-IT" sz="2000" dirty="0"/>
              <a:t> - Nesta Italia </a:t>
            </a:r>
          </a:p>
          <a:p>
            <a:pPr marL="0" indent="0" algn="ctr">
              <a:buNone/>
            </a:pPr>
            <a:r>
              <a:rPr lang="it-IT" sz="2000" b="1" dirty="0"/>
              <a:t>Sergio Duretti -</a:t>
            </a:r>
            <a:r>
              <a:rPr lang="it-IT" sz="2000" dirty="0"/>
              <a:t> Lepida </a:t>
            </a:r>
            <a:r>
              <a:rPr lang="it-IT" sz="2000" dirty="0" err="1"/>
              <a:t>ScpA</a:t>
            </a:r>
            <a:endParaRPr lang="it-IT" sz="2000" dirty="0"/>
          </a:p>
          <a:p>
            <a:pPr marL="0" indent="0" algn="ctr">
              <a:buNone/>
            </a:pPr>
            <a:r>
              <a:rPr lang="it-IT" sz="2000" b="1" dirty="0"/>
              <a:t>Michele D'Alena</a:t>
            </a:r>
            <a:r>
              <a:rPr lang="it-IT" sz="2000" dirty="0"/>
              <a:t> - Fondazione Innovazione Urbana</a:t>
            </a:r>
          </a:p>
          <a:p>
            <a:pPr marL="0" indent="0" algn="ctr">
              <a:buNone/>
            </a:pPr>
            <a:r>
              <a:rPr lang="it-IT" sz="2000" b="1" dirty="0"/>
              <a:t>Daniela </a:t>
            </a:r>
            <a:r>
              <a:rPr lang="it-IT" sz="2000" b="1" dirty="0" err="1"/>
              <a:t>Ciaffi</a:t>
            </a:r>
            <a:r>
              <a:rPr lang="it-IT" sz="2000" b="1" dirty="0"/>
              <a:t> - </a:t>
            </a:r>
            <a:r>
              <a:rPr lang="it-IT" sz="2000" dirty="0" err="1"/>
              <a:t>Labsus</a:t>
            </a:r>
            <a:endParaRPr lang="it-IT" sz="2000" dirty="0"/>
          </a:p>
          <a:p>
            <a:pPr marL="0" indent="0" algn="ctr">
              <a:buNone/>
            </a:pPr>
            <a:endParaRPr lang="it-IT" sz="2000" dirty="0"/>
          </a:p>
          <a:p>
            <a:pPr marL="0" indent="0" algn="ctr">
              <a:buNone/>
            </a:pPr>
            <a:r>
              <a:rPr lang="it-IT" sz="2000" dirty="0"/>
              <a:t>Coordina: </a:t>
            </a:r>
            <a:r>
              <a:rPr lang="it-IT" sz="2000" b="1" dirty="0"/>
              <a:t>Dimitri Tartari </a:t>
            </a:r>
            <a:endParaRPr lang="it-IT" sz="2000" dirty="0"/>
          </a:p>
          <a:p>
            <a:endParaRPr lang="it-IT" sz="20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41561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4"/>
          <p:cNvSpPr txBox="1">
            <a:spLocks noGrp="1"/>
          </p:cNvSpPr>
          <p:nvPr>
            <p:ph type="body" idx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</a:pPr>
            <a:r>
              <a:rPr lang="en-US" dirty="0" err="1"/>
              <a:t>Progetti</a:t>
            </a:r>
            <a:r>
              <a:rPr lang="en-US" dirty="0"/>
              <a:t> </a:t>
            </a:r>
            <a:r>
              <a:rPr lang="en-US" dirty="0" err="1"/>
              <a:t>Europei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5891FD55-80AA-844A-8F33-194716D5F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55" y="1188702"/>
            <a:ext cx="1467647" cy="14676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D1449C4A-D135-B54E-A9D0-9150CDE3D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557" y="1681225"/>
            <a:ext cx="1079500" cy="482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D585AC7B-BB16-0D45-AF4E-7BC2DE056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029" y="1349745"/>
            <a:ext cx="1233233" cy="127229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B23DCC23-21C8-C140-ADE8-2F98B67C896F}"/>
              </a:ext>
            </a:extLst>
          </p:cNvPr>
          <p:cNvSpPr txBox="1"/>
          <p:nvPr/>
        </p:nvSpPr>
        <p:spPr>
          <a:xfrm>
            <a:off x="6256421" y="2672184"/>
            <a:ext cx="2746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Gothic" panose="020B0502020202020204" pitchFamily="34" charset="0"/>
                <a:hlinkClick r:id="rId6"/>
              </a:rPr>
              <a:t>https://decodeproject.eu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467495B3-CED1-244B-AD9A-05C1AD74B454}"/>
              </a:ext>
            </a:extLst>
          </p:cNvPr>
          <p:cNvSpPr/>
          <p:nvPr/>
        </p:nvSpPr>
        <p:spPr>
          <a:xfrm>
            <a:off x="3080006" y="2674637"/>
            <a:ext cx="3002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Century Gothic" panose="020B0502020202020204" pitchFamily="34" charset="0"/>
                <a:hlinkClick r:id="rId7"/>
              </a:rPr>
              <a:t>https://www.ngi.eu/</a:t>
            </a:r>
            <a:endParaRPr lang="it-IT" sz="1600" dirty="0">
              <a:latin typeface="Century Gothic" panose="020B0502020202020204" pitchFamily="34" charset="0"/>
            </a:endParaRPr>
          </a:p>
          <a:p>
            <a:r>
              <a:rPr lang="it-IT" sz="1600" dirty="0">
                <a:latin typeface="Century Gothic" panose="020B0502020202020204" pitchFamily="34" charset="0"/>
                <a:hlinkClick r:id="rId8"/>
              </a:rPr>
              <a:t>https://research.ngi.eu/</a:t>
            </a:r>
            <a:endParaRPr lang="it-IT" sz="1600" dirty="0">
              <a:latin typeface="Century Gothic" panose="020B0502020202020204" pitchFamily="34" charset="0"/>
            </a:endParaRPr>
          </a:p>
          <a:p>
            <a:r>
              <a:rPr lang="it-IT" sz="1600" dirty="0">
                <a:latin typeface="Century Gothic" panose="020B0502020202020204" pitchFamily="34" charset="0"/>
                <a:hlinkClick r:id="rId9"/>
              </a:rPr>
              <a:t>https://ngi.edgeryders.eu/it/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6CDE3956-134B-EA41-84BB-2D081228B3E1}"/>
              </a:ext>
            </a:extLst>
          </p:cNvPr>
          <p:cNvSpPr/>
          <p:nvPr/>
        </p:nvSpPr>
        <p:spPr>
          <a:xfrm>
            <a:off x="16824" y="2677986"/>
            <a:ext cx="2621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Century Gothic" panose="020B0502020202020204" pitchFamily="34" charset="0"/>
                <a:hlinkClick r:id="rId10"/>
              </a:rPr>
              <a:t>https://dcentproject.eu/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9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6"/>
          <p:cNvSpPr txBox="1">
            <a:spLocks noGrp="1"/>
          </p:cNvSpPr>
          <p:nvPr>
            <p:ph type="body" idx="1"/>
          </p:nvPr>
        </p:nvSpPr>
        <p:spPr>
          <a:xfrm>
            <a:off x="170710" y="667063"/>
            <a:ext cx="2910116" cy="1843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12700"/>
            <a:endParaRPr lang="it-IT" sz="1400" dirty="0"/>
          </a:p>
          <a:p>
            <a:r>
              <a:rPr lang="it-IT" sz="1400" dirty="0"/>
              <a:t/>
            </a:r>
            <a:br>
              <a:rPr lang="it-IT" sz="1400" dirty="0"/>
            </a:br>
            <a:endParaRPr sz="1400" dirty="0"/>
          </a:p>
        </p:txBody>
      </p:sp>
      <p:sp>
        <p:nvSpPr>
          <p:cNvPr id="524" name="Google Shape;524;p86"/>
          <p:cNvSpPr txBox="1">
            <a:spLocks noGrp="1"/>
          </p:cNvSpPr>
          <p:nvPr>
            <p:ph type="body" idx="3"/>
          </p:nvPr>
        </p:nvSpPr>
        <p:spPr>
          <a:xfrm>
            <a:off x="168715" y="174134"/>
            <a:ext cx="2912111" cy="262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</a:pPr>
            <a:r>
              <a:rPr lang="en-US" dirty="0"/>
              <a:t>I data commons </a:t>
            </a:r>
            <a:endParaRPr dirty="0"/>
          </a:p>
        </p:txBody>
      </p:sp>
      <p:pic>
        <p:nvPicPr>
          <p:cNvPr id="526" name="Google Shape;526;p8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0"/>
            <a:ext cx="5943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08C91FA9-733B-1747-A45C-C379B6FBEF18}"/>
              </a:ext>
            </a:extLst>
          </p:cNvPr>
          <p:cNvSpPr txBox="1"/>
          <p:nvPr/>
        </p:nvSpPr>
        <p:spPr>
          <a:xfrm>
            <a:off x="224589" y="522685"/>
            <a:ext cx="26629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entury Gothic" panose="020B0502020202020204" pitchFamily="34" charset="0"/>
              </a:rPr>
              <a:t>Un data </a:t>
            </a:r>
            <a:r>
              <a:rPr lang="it-IT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commons</a:t>
            </a:r>
            <a:r>
              <a:rPr lang="it-IT" dirty="0">
                <a:solidFill>
                  <a:schemeClr val="tx1"/>
                </a:solidFill>
                <a:latin typeface="Century Gothic" panose="020B0502020202020204" pitchFamily="34" charset="0"/>
              </a:rPr>
              <a:t> è una risorsa condivisa – resa accessibile e intenzionalmente aperta– non soggetta a nessun tipo di licenza. Permette a ciascuno di contribuire, accedere e usare i dati messi a disposizione. Il dato può essere utilizzato un numero illimitato di volte e nessuno può essere escluso dal suo accesso e utilizzo. </a:t>
            </a:r>
          </a:p>
          <a:p>
            <a:endParaRPr lang="it-IT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it-IT" b="1" dirty="0">
                <a:solidFill>
                  <a:schemeClr val="tx1"/>
                </a:solidFill>
                <a:latin typeface="Century Gothic" panose="020B0502020202020204" pitchFamily="34" charset="0"/>
              </a:rPr>
              <a:t>Obiettivo </a:t>
            </a:r>
            <a:r>
              <a:rPr lang="it-IT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decode</a:t>
            </a:r>
            <a:r>
              <a:rPr lang="it-IT" b="1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it-IT" dirty="0">
                <a:solidFill>
                  <a:schemeClr val="tx1"/>
                </a:solidFill>
                <a:latin typeface="Century Gothic" panose="020B0502020202020204" pitchFamily="34" charset="0"/>
              </a:rPr>
              <a:t>creare data </a:t>
            </a:r>
            <a:r>
              <a:rPr lang="it-IT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commons</a:t>
            </a:r>
            <a:r>
              <a:rPr lang="it-IT" dirty="0">
                <a:solidFill>
                  <a:schemeClr val="tx1"/>
                </a:solidFill>
                <a:latin typeface="Century Gothic" panose="020B0502020202020204" pitchFamily="34" charset="0"/>
              </a:rPr>
              <a:t> aperti, partendo dai dati prodotti da individui e dispositivi.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3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bel"/>
                <a:cs typeface="Abel"/>
              </a:rPr>
              <a:t>Il contesto europeo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559747"/>
            <a:ext cx="8229601" cy="1512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>
                <a:solidFill>
                  <a:schemeClr val="bg1"/>
                </a:solidFill>
              </a:rPr>
              <a:t>Lionel </a:t>
            </a:r>
            <a:r>
              <a:rPr lang="it-IT" sz="2000" b="1" dirty="0" err="1">
                <a:solidFill>
                  <a:schemeClr val="bg1"/>
                </a:solidFill>
              </a:rPr>
              <a:t>Maurel</a:t>
            </a:r>
            <a:r>
              <a:rPr lang="it-IT" sz="2000" dirty="0">
                <a:solidFill>
                  <a:schemeClr val="bg1"/>
                </a:solidFill>
              </a:rPr>
              <a:t> - Coop </a:t>
            </a:r>
            <a:r>
              <a:rPr lang="it-IT" sz="2000" dirty="0" err="1">
                <a:solidFill>
                  <a:schemeClr val="bg1"/>
                </a:solidFill>
              </a:rPr>
              <a:t>des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Communs</a:t>
            </a:r>
            <a:r>
              <a:rPr lang="it-IT" sz="2000" dirty="0">
                <a:solidFill>
                  <a:schemeClr val="bg1"/>
                </a:solidFill>
              </a:rPr>
              <a:t> Francia </a:t>
            </a:r>
          </a:p>
          <a:p>
            <a:pPr marL="0" indent="0" algn="ctr">
              <a:buNone/>
            </a:pPr>
            <a:r>
              <a:rPr lang="it-IT" sz="2000" dirty="0">
                <a:solidFill>
                  <a:schemeClr val="bg1"/>
                </a:solidFill>
              </a:rPr>
              <a:t/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b="1" dirty="0">
                <a:solidFill>
                  <a:schemeClr val="bg1"/>
                </a:solidFill>
              </a:rPr>
              <a:t>Marco Berlinguer </a:t>
            </a:r>
            <a:r>
              <a:rPr lang="it-IT" sz="2000" dirty="0">
                <a:solidFill>
                  <a:schemeClr val="bg1"/>
                </a:solidFill>
              </a:rPr>
              <a:t>- </a:t>
            </a:r>
            <a:r>
              <a:rPr lang="it-IT" sz="2000" dirty="0" err="1">
                <a:solidFill>
                  <a:schemeClr val="bg1"/>
                </a:solidFill>
              </a:rPr>
              <a:t>Escuela</a:t>
            </a:r>
            <a:r>
              <a:rPr lang="it-IT" sz="2000" dirty="0">
                <a:solidFill>
                  <a:schemeClr val="bg1"/>
                </a:solidFill>
              </a:rPr>
              <a:t> de </a:t>
            </a:r>
            <a:r>
              <a:rPr lang="it-IT" sz="2000" dirty="0" err="1">
                <a:solidFill>
                  <a:schemeClr val="bg1"/>
                </a:solidFill>
              </a:rPr>
              <a:t>los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commons</a:t>
            </a:r>
            <a:r>
              <a:rPr lang="it-IT" sz="2000" dirty="0">
                <a:solidFill>
                  <a:schemeClr val="bg1"/>
                </a:solidFill>
              </a:rPr>
              <a:t> UAB Barcellona Spagna</a:t>
            </a:r>
          </a:p>
          <a:p>
            <a:pPr marL="0" indent="0" algn="ctr">
              <a:buNone/>
            </a:pPr>
            <a:endParaRPr lang="it-IT" sz="2100" dirty="0">
              <a:solidFill>
                <a:schemeClr val="bg1"/>
              </a:solidFill>
              <a:latin typeface="Abel"/>
              <a:cs typeface="Abel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71073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2"/>
                </a:solidFill>
                <a:latin typeface="Abel"/>
                <a:cs typeface="Abel"/>
              </a:rPr>
              <a:t>Il contesto europeo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559747"/>
            <a:ext cx="8229601" cy="1512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/>
              <a:t>Lionel </a:t>
            </a:r>
            <a:r>
              <a:rPr lang="it-IT" sz="2000" b="1" dirty="0" err="1"/>
              <a:t>Maurel</a:t>
            </a:r>
            <a:r>
              <a:rPr lang="it-IT" sz="2000" dirty="0"/>
              <a:t> - Coop </a:t>
            </a:r>
            <a:r>
              <a:rPr lang="it-IT" sz="2000" dirty="0" err="1"/>
              <a:t>des</a:t>
            </a:r>
            <a:r>
              <a:rPr lang="it-IT" sz="2000" dirty="0"/>
              <a:t> </a:t>
            </a:r>
            <a:r>
              <a:rPr lang="it-IT" sz="2000" dirty="0" err="1"/>
              <a:t>Communs</a:t>
            </a:r>
            <a:r>
              <a:rPr lang="it-IT" sz="2000" dirty="0"/>
              <a:t> Francia </a:t>
            </a:r>
          </a:p>
          <a:p>
            <a:pPr marL="0" indent="0" algn="ctr">
              <a:buNone/>
            </a:pP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>
                <a:solidFill>
                  <a:schemeClr val="bg1"/>
                </a:solidFill>
              </a:rPr>
              <a:t>Spagna</a:t>
            </a:r>
            <a:endParaRPr lang="it-IT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it-IT" sz="2100" dirty="0">
              <a:solidFill>
                <a:schemeClr val="bg1"/>
              </a:solidFill>
              <a:latin typeface="Abel"/>
              <a:cs typeface="Abel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81416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C602BF-7558-43FB-821A-99AA2D87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Open data in France: towards Digital Commons ?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79B8896-16BA-47B6-A392-0A05A5B0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87" y="1489710"/>
            <a:ext cx="8562626" cy="30022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2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2078FFB-1118-4B4C-BFEC-9AD59C22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25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 general principle of openness and</a:t>
            </a:r>
            <a:br>
              <a:rPr lang="en-US" dirty="0"/>
            </a:br>
            <a:r>
              <a:rPr lang="en-US" dirty="0"/>
              <a:t> free public data by default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89528AE-499B-47E7-8CAE-89A357C92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072139"/>
            <a:ext cx="8595360" cy="33258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0800428-A468-4E2C-B343-A3CFC07B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10" y="3230154"/>
            <a:ext cx="2857500" cy="15773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34703FD-8317-4734-9448-7F17815D076B}"/>
              </a:ext>
            </a:extLst>
          </p:cNvPr>
          <p:cNvSpPr/>
          <p:nvPr/>
        </p:nvSpPr>
        <p:spPr>
          <a:xfrm>
            <a:off x="1557550" y="4492582"/>
            <a:ext cx="3686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some</a:t>
            </a:r>
            <a:r>
              <a:rPr lang="fr-FR" sz="2800" dirty="0"/>
              <a:t> exceptions…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746E6F3-216A-4E92-8EEA-6DFDDCC4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more property on public data in France</a:t>
            </a:r>
            <a:endParaRPr lang="fr-FR" dirty="0"/>
          </a:p>
        </p:txBody>
      </p:sp>
      <p:pic>
        <p:nvPicPr>
          <p:cNvPr id="5" name="Espace réservé du contenu 4" descr="Une image contenant bouteille, signe, rouge, dessin&#10;&#10;Description générée automatiquement">
            <a:extLst>
              <a:ext uri="{FF2B5EF4-FFF2-40B4-BE49-F238E27FC236}">
                <a16:creationId xmlns="" xmlns:a16="http://schemas.microsoft.com/office/drawing/2014/main" id="{0FF8C1B6-6DB8-448D-8410-B18B4015E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484" y="1173162"/>
            <a:ext cx="5213032" cy="3557128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4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844E753-23B0-410B-AC30-5D424484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9"/>
            <a:ext cx="8229600" cy="857250"/>
          </a:xfrm>
        </p:spPr>
        <p:txBody>
          <a:bodyPr/>
          <a:lstStyle/>
          <a:p>
            <a:r>
              <a:rPr lang="fr-FR" dirty="0"/>
              <a:t>Open Data = Digital Commons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C20BBF50-FED6-41B0-835C-E0F501896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880349"/>
            <a:ext cx="6997541" cy="39785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5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98AD91F-97A3-43D2-AA47-7D767651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97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Interesting Experiences Around </a:t>
            </a:r>
            <a:br>
              <a:rPr lang="en-US" dirty="0"/>
            </a:br>
            <a:r>
              <a:rPr lang="en-US" dirty="0"/>
              <a:t>Public-Common Partnerships</a:t>
            </a:r>
            <a:endParaRPr lang="fr-FR" dirty="0"/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6B79115D-2937-458F-A186-7EDD3AB4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05890"/>
            <a:ext cx="4349399" cy="3108008"/>
          </a:xfrm>
          <a:prstGeom prst="rect">
            <a:avLst/>
          </a:prstGeom>
        </p:spPr>
      </p:pic>
      <p:pic>
        <p:nvPicPr>
          <p:cNvPr id="7" name="Picture 2" descr="Résultat de recherche d'images pour &quot;fabrique des mobilités&quot;">
            <a:extLst>
              <a:ext uri="{FF2B5EF4-FFF2-40B4-BE49-F238E27FC236}">
                <a16:creationId xmlns="" xmlns:a16="http://schemas.microsoft.com/office/drawing/2014/main" id="{33A5013F-CF23-4B68-95FF-12619DD5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36" y="1615357"/>
            <a:ext cx="3154874" cy="28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6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315</Words>
  <Application>Microsoft Office PowerPoint</Application>
  <PresentationFormat>Presentazione su schermo (16:9)</PresentationFormat>
  <Paragraphs>103</Paragraphs>
  <Slides>27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Abel</vt:lpstr>
      <vt:lpstr>Arial</vt:lpstr>
      <vt:lpstr>Calibri</vt:lpstr>
      <vt:lpstr>Century Gothic</vt:lpstr>
      <vt:lpstr>DejaVu Sans</vt:lpstr>
      <vt:lpstr>Tema di Office</vt:lpstr>
      <vt:lpstr>Presentazione standard di PowerPoint</vt:lpstr>
      <vt:lpstr>I dati digitali come beni comuni Un confronto tra visioni ed esperienze</vt:lpstr>
      <vt:lpstr>Il contesto europeo</vt:lpstr>
      <vt:lpstr>Il contesto europeo</vt:lpstr>
      <vt:lpstr>Open data in France: towards Digital Commons ?</vt:lpstr>
      <vt:lpstr>A general principle of openness and  free public data by default</vt:lpstr>
      <vt:lpstr>No more property on public data in France</vt:lpstr>
      <vt:lpstr>Open Data = Digital Commons ? </vt:lpstr>
      <vt:lpstr>Interesting Experiences Around  Public-Common Partnerships</vt:lpstr>
      <vt:lpstr>Many Outstanding Issues…</vt:lpstr>
      <vt:lpstr>Il contesto europeo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Tavola Rotonda Lo scenario nazionale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Ksenija Savicevic</dc:creator>
  <cp:keywords/>
  <dc:description/>
  <cp:lastModifiedBy>daniela</cp:lastModifiedBy>
  <cp:revision>30</cp:revision>
  <cp:lastPrinted>2018-10-10T12:48:18Z</cp:lastPrinted>
  <dcterms:created xsi:type="dcterms:W3CDTF">2017-09-04T11:13:55Z</dcterms:created>
  <dcterms:modified xsi:type="dcterms:W3CDTF">2019-10-25T09:58:11Z</dcterms:modified>
  <cp:category/>
</cp:coreProperties>
</file>